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263" r:id="rId3"/>
    <p:sldId id="265" r:id="rId4"/>
    <p:sldId id="261" r:id="rId5"/>
    <p:sldId id="279" r:id="rId6"/>
    <p:sldId id="264" r:id="rId7"/>
    <p:sldId id="278" r:id="rId8"/>
    <p:sldId id="280" r:id="rId9"/>
    <p:sldId id="286" r:id="rId10"/>
    <p:sldId id="274" r:id="rId11"/>
    <p:sldId id="287" r:id="rId12"/>
    <p:sldId id="269" r:id="rId13"/>
    <p:sldId id="270" r:id="rId14"/>
    <p:sldId id="281" r:id="rId15"/>
    <p:sldId id="282" r:id="rId16"/>
    <p:sldId id="288" r:id="rId17"/>
    <p:sldId id="291" r:id="rId18"/>
    <p:sldId id="289" r:id="rId19"/>
    <p:sldId id="283" r:id="rId20"/>
    <p:sldId id="290" r:id="rId21"/>
    <p:sldId id="293" r:id="rId22"/>
    <p:sldId id="292" r:id="rId23"/>
    <p:sldId id="294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6151"/>
    <p:restoredTop sz="86382"/>
  </p:normalViewPr>
  <p:slideViewPr>
    <p:cSldViewPr snapToGrid="0" snapToObjects="1">
      <p:cViewPr varScale="1">
        <p:scale>
          <a:sx n="99" d="100"/>
          <a:sy n="99" d="100"/>
        </p:scale>
        <p:origin x="192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2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F2D88-E8F7-E744-9BA7-34703132650F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E6A34-46F1-7746-AC36-43F65B622F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17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en-US" dirty="0"/>
              <a:t> (</a:t>
            </a:r>
            <a:r>
              <a:rPr lang="ru-RU" dirty="0" err="1"/>
              <a:t>диктиостелиум</a:t>
            </a:r>
            <a:r>
              <a:rPr lang="ru-RU" dirty="0"/>
              <a:t>) — клеточный слизевик</a:t>
            </a:r>
            <a:r>
              <a:rPr lang="en-US" dirty="0"/>
              <a:t>. </a:t>
            </a:r>
            <a:r>
              <a:rPr lang="ru-RU" dirty="0"/>
              <a:t>Большую часть времени </a:t>
            </a:r>
            <a:r>
              <a:rPr lang="ru-RU" dirty="0" err="1"/>
              <a:t>диктия</a:t>
            </a:r>
            <a:r>
              <a:rPr lang="ru-RU" dirty="0"/>
              <a:t> проводит в виде одиночной почвенной амёбы, однако при определённых условиях амёбы образуют подвижные агрегаты, а затем многоклеточные плодовые тела. Если пищи не хватает, амёбы слипаются вместе и мигрируют туда, где среда благоприятнее. Там они распадаются на отдельные клетки. Перед миграцией амёбы не съедают все доступные бактерии, а берут с собой их запасы. На новом месте они рассеивают их, создавая запасы пищи.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67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ru-RU" dirty="0"/>
              <a:t>При транскрипции в интерфазе выпетливание позволяет регуляторным элементам находиться в непосредственной близости от тех генов, которыми они управляют.</a:t>
            </a:r>
          </a:p>
          <a:p>
            <a:r>
              <a:rPr lang="en-US" dirty="0"/>
              <a:t>- </a:t>
            </a:r>
            <a:r>
              <a:rPr lang="ru-RU" dirty="0"/>
              <a:t>метод </a:t>
            </a:r>
            <a:r>
              <a:rPr lang="en-US" dirty="0"/>
              <a:t>Hi-C </a:t>
            </a:r>
            <a:r>
              <a:rPr lang="ru-RU" dirty="0"/>
              <a:t>позволяет обнаружить то, как часто какие-либо участки генома оказываются рядом, даже если они расположены далеко друг от друга на одной хромосоме или даже на разных хромосомах.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00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49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Планируется свести задачу нахождения петель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карте к задаче распознавания образов на изображении. В качестве образов будут выступать участки с петлями, в качестве изображения -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карта. В качестве образцов будут выделены образы петель  на карте, по которым имеются вручную размеченные координаты. По эти образцам планируется применить глубинное обучение с использованием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свёрточных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нейронных сетей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62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Данный пример на </a:t>
            </a:r>
            <a:r>
              <a:rPr lang="ru-RU" dirty="0" err="1"/>
              <a:t>диктии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733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63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6 хромосома на тест, 1 и 5 на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7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Размер окна на изображении 256, </a:t>
            </a:r>
            <a:r>
              <a:rPr lang="en-US" dirty="0"/>
              <a:t>norm &amp; not log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2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21,22 </a:t>
            </a:r>
            <a:r>
              <a:rPr lang="ru-RU" dirty="0"/>
              <a:t>на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49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40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38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66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20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2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04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6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5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22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47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9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45A11-228C-2447-916A-3A8314BB3EDD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6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6C1F5-D173-7A40-A5F3-458863144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Предсказание петель в хроматине </a:t>
            </a:r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156967-6245-8441-88A1-18A769C5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58779"/>
            <a:ext cx="6858000" cy="1552575"/>
          </a:xfrm>
        </p:spPr>
        <p:txBody>
          <a:bodyPr>
            <a:normAutofit fontScale="92500" lnSpcReduction="20000"/>
          </a:bodyPr>
          <a:lstStyle/>
          <a:p>
            <a:r>
              <a:rPr lang="ru-RU" i="1" dirty="0" err="1"/>
              <a:t>Плискин</a:t>
            </a:r>
            <a:r>
              <a:rPr lang="ru-RU" i="1" dirty="0"/>
              <a:t> Александр</a:t>
            </a:r>
            <a:r>
              <a:rPr lang="ru-RU" dirty="0"/>
              <a:t>, </a:t>
            </a:r>
          </a:p>
          <a:p>
            <a:r>
              <a:rPr lang="ru-RU" dirty="0"/>
              <a:t>НИУ ВШЭ, ФКН, АДМБ18</a:t>
            </a:r>
          </a:p>
          <a:p>
            <a:r>
              <a:rPr lang="ru-RU" dirty="0"/>
              <a:t>Научные руководители: </a:t>
            </a:r>
            <a:br>
              <a:rPr lang="ru-RU" dirty="0"/>
            </a:br>
            <a:r>
              <a:rPr lang="ru-RU" i="1" dirty="0"/>
              <a:t>Гельфанд Михаил Сергеевич, </a:t>
            </a:r>
            <a:br>
              <a:rPr lang="ru-RU" i="1" dirty="0"/>
            </a:br>
            <a:r>
              <a:rPr lang="ru-RU" i="1" dirty="0" err="1"/>
              <a:t>Галицына</a:t>
            </a:r>
            <a:r>
              <a:rPr lang="ru-RU" i="1" dirty="0"/>
              <a:t> Александра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225678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869157"/>
            <a:ext cx="20574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Средние петли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B5AA943-FE54-3146-BA3B-964D15F4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88" r="9668"/>
          <a:stretch/>
        </p:blipFill>
        <p:spPr>
          <a:xfrm>
            <a:off x="2341418" y="92320"/>
            <a:ext cx="6456218" cy="6642830"/>
          </a:xfrm>
        </p:spPr>
      </p:pic>
    </p:spTree>
    <p:extLst>
      <p:ext uri="{BB962C8B-B14F-4D97-AF65-F5344CB8AC3E}">
        <p14:creationId xmlns:p14="http://schemas.microsoft.com/office/powerpoint/2010/main" val="342827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" y="1563637"/>
            <a:ext cx="2303362" cy="994172"/>
          </a:xfrm>
        </p:spPr>
        <p:txBody>
          <a:bodyPr>
            <a:noAutofit/>
          </a:bodyPr>
          <a:lstStyle/>
          <a:p>
            <a:r>
              <a:rPr lang="ru-RU" sz="2800" dirty="0"/>
              <a:t>Средние петли,</a:t>
            </a:r>
            <a:r>
              <a:rPr lang="en-US" sz="2800" dirty="0"/>
              <a:t> </a:t>
            </a:r>
            <a:r>
              <a:rPr lang="ru-RU" sz="2800" dirty="0"/>
              <a:t>приведенные к одному размеру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B7629F-0EEB-CC4E-B2DB-3FD332122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1" t="2875" r="16044" b="1530"/>
          <a:stretch/>
        </p:blipFill>
        <p:spPr>
          <a:xfrm>
            <a:off x="2233914" y="34901"/>
            <a:ext cx="6620719" cy="68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0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E127F-ED65-FF48-B913-1BAEE3FE185C}"/>
              </a:ext>
            </a:extLst>
          </p:cNvPr>
          <p:cNvSpPr txBox="1"/>
          <p:nvPr/>
        </p:nvSpPr>
        <p:spPr>
          <a:xfrm>
            <a:off x="402772" y="2125267"/>
            <a:ext cx="3740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Dicty</a:t>
            </a:r>
            <a:r>
              <a:rPr lang="en-US" sz="1350" dirty="0"/>
              <a:t>:</a:t>
            </a:r>
            <a:endParaRPr lang="ru-RU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Максимальный размер петли 23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Максимальный размер </a:t>
            </a:r>
            <a:r>
              <a:rPr lang="ru-RU" sz="1350" dirty="0" err="1"/>
              <a:t>межпетли</a:t>
            </a:r>
            <a:r>
              <a:rPr lang="ru-RU" sz="1350" dirty="0"/>
              <a:t> 111</a:t>
            </a:r>
          </a:p>
          <a:p>
            <a:pPr marL="214313" indent="-214313">
              <a:buFontTx/>
              <a:buChar char="-"/>
            </a:pPr>
            <a:r>
              <a:rPr lang="ru-RU" sz="1350" dirty="0"/>
              <a:t>Берем область петли + то, что за ней, так чтобы было суммарно было </a:t>
            </a:r>
            <a:r>
              <a:rPr lang="en-US" sz="1350" dirty="0"/>
              <a:t>max + 10</a:t>
            </a:r>
            <a:r>
              <a:rPr lang="ru-RU" sz="1350" dirty="0"/>
              <a:t> 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(</a:t>
            </a:r>
            <a:r>
              <a:rPr lang="en-US" sz="1350" dirty="0"/>
              <a:t>add = max – </a:t>
            </a:r>
            <a:r>
              <a:rPr lang="en-US" sz="1350" dirty="0" err="1"/>
              <a:t>loop_size</a:t>
            </a:r>
            <a:r>
              <a:rPr lang="en-US" sz="1350" dirty="0"/>
              <a:t> + 10</a:t>
            </a:r>
            <a:r>
              <a:rPr lang="ru-RU" sz="1350" dirty="0"/>
              <a:t>)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Аналогично </a:t>
            </a:r>
            <a:r>
              <a:rPr lang="en-US" sz="1350" dirty="0" err="1"/>
              <a:t>interloops</a:t>
            </a:r>
            <a:endParaRPr lang="en-US" sz="1350" dirty="0"/>
          </a:p>
          <a:p>
            <a:r>
              <a:rPr lang="en-US" sz="1350" dirty="0"/>
              <a:t>Rao:</a:t>
            </a:r>
            <a:endParaRPr lang="ru-RU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были отброшены петли размеров ниже 5 перцентиля и выше 95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Максимальный размер петли</a:t>
            </a:r>
            <a:r>
              <a:rPr lang="en-US" sz="1350" dirty="0"/>
              <a:t> </a:t>
            </a:r>
            <a:r>
              <a:rPr lang="ru-RU" sz="1350" dirty="0"/>
              <a:t>130</a:t>
            </a:r>
          </a:p>
          <a:p>
            <a:pPr marL="214313" indent="-214313">
              <a:buFontTx/>
              <a:buChar char="-"/>
            </a:pPr>
            <a:r>
              <a:rPr lang="ru-RU" sz="1350" dirty="0" err="1"/>
              <a:t>Межпетельные</a:t>
            </a:r>
            <a:r>
              <a:rPr lang="ru-RU" sz="1350" dirty="0"/>
              <a:t> области могут быть очень большими, поэтому берём не превосходящие 200 </a:t>
            </a:r>
            <a:r>
              <a:rPr lang="ru-RU" sz="1350" dirty="0" err="1"/>
              <a:t>бинов</a:t>
            </a:r>
            <a:endParaRPr lang="ru-RU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Петли берем аналогично </a:t>
            </a:r>
            <a:r>
              <a:rPr lang="en-US" sz="1350" dirty="0" err="1"/>
              <a:t>dicty</a:t>
            </a:r>
            <a:endParaRPr lang="ru-RU" sz="1350" dirty="0"/>
          </a:p>
          <a:p>
            <a:pPr marL="214313" indent="-214313">
              <a:buFontTx/>
              <a:buChar char="-"/>
            </a:pPr>
            <a:endParaRPr lang="ru-RU" sz="13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567B44-1147-8542-BB0F-32118C489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1" r="8355"/>
          <a:stretch/>
        </p:blipFill>
        <p:spPr>
          <a:xfrm>
            <a:off x="4004651" y="1018571"/>
            <a:ext cx="5139349" cy="50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86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086953CD-B7C0-1749-8AC5-BFEE24AD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55" r="6202"/>
          <a:stretch/>
        </p:blipFill>
        <p:spPr>
          <a:xfrm>
            <a:off x="104172" y="0"/>
            <a:ext cx="8750460" cy="6919034"/>
          </a:xfrm>
        </p:spPr>
      </p:pic>
    </p:spTree>
    <p:extLst>
      <p:ext uri="{BB962C8B-B14F-4D97-AF65-F5344CB8AC3E}">
        <p14:creationId xmlns:p14="http://schemas.microsoft.com/office/powerpoint/2010/main" val="1720224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6FEC8-C734-244A-BDF5-60805EDD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U-Net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4D6F74-E708-0A42-8C23-6D5E5220A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80" y="1236392"/>
            <a:ext cx="8053070" cy="5033169"/>
          </a:xfrm>
        </p:spPr>
      </p:pic>
    </p:spTree>
    <p:extLst>
      <p:ext uri="{BB962C8B-B14F-4D97-AF65-F5344CB8AC3E}">
        <p14:creationId xmlns:p14="http://schemas.microsoft.com/office/powerpoint/2010/main" val="2822759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44DCF-5E05-7C43-A3A4-6BB57640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</a:t>
            </a:r>
            <a:r>
              <a:rPr lang="en-US" dirty="0"/>
              <a:t>Hi-C </a:t>
            </a:r>
            <a:r>
              <a:rPr lang="ru-RU" dirty="0"/>
              <a:t>карт для обучения и предсказания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1528B-F56F-8F41-ABA3-CFE07278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Нормализованные или ненормализованные?</a:t>
            </a:r>
          </a:p>
          <a:p>
            <a:r>
              <a:rPr lang="ru-RU" dirty="0"/>
              <a:t>Логарифмированные или </a:t>
            </a:r>
            <a:r>
              <a:rPr lang="ru-RU" dirty="0" err="1"/>
              <a:t>нелогарифмированные</a:t>
            </a:r>
            <a:r>
              <a:rPr lang="ru-RU" dirty="0"/>
              <a:t>?</a:t>
            </a:r>
          </a:p>
          <a:p>
            <a:r>
              <a:rPr lang="ru-RU" dirty="0"/>
              <a:t>Размер окна для области с петлей</a:t>
            </a:r>
          </a:p>
        </p:txBody>
      </p:sp>
    </p:spTree>
    <p:extLst>
      <p:ext uri="{BB962C8B-B14F-4D97-AF65-F5344CB8AC3E}">
        <p14:creationId xmlns:p14="http://schemas.microsoft.com/office/powerpoint/2010/main" val="79705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44DCF-5E05-7C43-A3A4-6BB57640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</a:t>
            </a:r>
            <a:r>
              <a:rPr lang="en-US" dirty="0"/>
              <a:t>Hi-C </a:t>
            </a:r>
            <a:r>
              <a:rPr lang="ru-RU" dirty="0"/>
              <a:t>карт для обучения и предсказания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874C18-B352-AD4D-BC02-A668263F8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578" t="10979" r="15752" b="9752"/>
          <a:stretch/>
        </p:blipFill>
        <p:spPr>
          <a:xfrm>
            <a:off x="1678329" y="1690689"/>
            <a:ext cx="6111433" cy="4610651"/>
          </a:xfrm>
        </p:spPr>
      </p:pic>
    </p:spTree>
    <p:extLst>
      <p:ext uri="{BB962C8B-B14F-4D97-AF65-F5344CB8AC3E}">
        <p14:creationId xmlns:p14="http://schemas.microsoft.com/office/powerpoint/2010/main" val="317789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92BBEB-407E-2A4B-BF00-E77046726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986" y="0"/>
            <a:ext cx="6852213" cy="6852213"/>
          </a:xfrm>
        </p:spPr>
      </p:pic>
    </p:spTree>
    <p:extLst>
      <p:ext uri="{BB962C8B-B14F-4D97-AF65-F5344CB8AC3E}">
        <p14:creationId xmlns:p14="http://schemas.microsoft.com/office/powerpoint/2010/main" val="3670012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C3978-A666-A946-A52F-85725BB2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Обучение на человеке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977544-849F-F345-832B-B0D2DF244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43" r="7428"/>
          <a:stretch/>
        </p:blipFill>
        <p:spPr>
          <a:xfrm>
            <a:off x="92596" y="1515983"/>
            <a:ext cx="3865946" cy="442183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42F049-4A1F-1B4E-AF2B-5C71E3437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3" t="23823" r="25316" b="3266"/>
          <a:stretch/>
        </p:blipFill>
        <p:spPr>
          <a:xfrm>
            <a:off x="4051139" y="2083022"/>
            <a:ext cx="4968674" cy="34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69A321-0711-1E41-86EB-FB800C8BE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193" y="89051"/>
            <a:ext cx="6620348" cy="6620348"/>
          </a:xfrm>
        </p:spPr>
      </p:pic>
    </p:spTree>
    <p:extLst>
      <p:ext uri="{BB962C8B-B14F-4D97-AF65-F5344CB8AC3E}">
        <p14:creationId xmlns:p14="http://schemas.microsoft.com/office/powerpoint/2010/main" val="126988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32635-F293-4144-9827-7980075B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13C27D-C23F-0A41-B939-0B9D7802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28" y="1308098"/>
            <a:ext cx="7736143" cy="515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4BA22-B7E3-0040-9277-E2C4B6436EC5}"/>
              </a:ext>
            </a:extLst>
          </p:cNvPr>
          <p:cNvSpPr txBox="1"/>
          <p:nvPr/>
        </p:nvSpPr>
        <p:spPr>
          <a:xfrm>
            <a:off x="2924503" y="6557918"/>
            <a:ext cx="27037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imgur.com</a:t>
            </a:r>
            <a:r>
              <a:rPr lang="en-US" sz="1350" dirty="0"/>
              <a:t>/gallery/</a:t>
            </a:r>
            <a:r>
              <a:rPr lang="en-US" sz="1350" dirty="0" err="1"/>
              <a:t>CEDjO</a:t>
            </a:r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130780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7AB31-454C-D941-80EA-643EC0C6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Transfer learning </a:t>
            </a:r>
            <a:r>
              <a:rPr lang="ru-RU" dirty="0"/>
              <a:t>для </a:t>
            </a:r>
            <a:r>
              <a:rPr lang="en-US" dirty="0" err="1"/>
              <a:t>dicty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F261ED-C062-F448-935C-F62050E1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46" t="24811" r="30715" b="442"/>
          <a:stretch/>
        </p:blipFill>
        <p:spPr>
          <a:xfrm>
            <a:off x="1636946" y="1551008"/>
            <a:ext cx="5652608" cy="5173884"/>
          </a:xfrm>
        </p:spPr>
      </p:pic>
    </p:spTree>
    <p:extLst>
      <p:ext uri="{BB962C8B-B14F-4D97-AF65-F5344CB8AC3E}">
        <p14:creationId xmlns:p14="http://schemas.microsoft.com/office/powerpoint/2010/main" val="424026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7AB31-454C-D941-80EA-643EC0C6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Transfer learning </a:t>
            </a:r>
            <a:r>
              <a:rPr lang="ru-RU" dirty="0"/>
              <a:t>для </a:t>
            </a:r>
            <a:r>
              <a:rPr lang="en-US" dirty="0" err="1"/>
              <a:t>dicty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877AB-BD95-0B4F-87F8-04F3A2271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7" t="48936" r="57215" b="14000"/>
          <a:stretch/>
        </p:blipFill>
        <p:spPr>
          <a:xfrm>
            <a:off x="113661" y="1875099"/>
            <a:ext cx="3995352" cy="3889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E7CDDC-752D-7645-9BD5-6E7D82EE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2" t="54405" r="53291" b="14000"/>
          <a:stretch/>
        </p:blipFill>
        <p:spPr>
          <a:xfrm>
            <a:off x="4102568" y="2073498"/>
            <a:ext cx="5041432" cy="34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2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7AB31-454C-D941-80EA-643EC0C6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Transfer learning </a:t>
            </a:r>
            <a:r>
              <a:rPr lang="ru-RU" dirty="0"/>
              <a:t>для </a:t>
            </a:r>
            <a:r>
              <a:rPr lang="en-US" dirty="0" err="1"/>
              <a:t>dicty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F82BE2-A719-D649-B0CB-114AF0A79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02" y="1543422"/>
            <a:ext cx="5314578" cy="5314578"/>
          </a:xfrm>
        </p:spPr>
      </p:pic>
    </p:spTree>
    <p:extLst>
      <p:ext uri="{BB962C8B-B14F-4D97-AF65-F5344CB8AC3E}">
        <p14:creationId xmlns:p14="http://schemas.microsoft.com/office/powerpoint/2010/main" val="109419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2F39F-9F53-CC42-90FB-3621E814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Дальнейшие планы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E755AC-5E75-A642-956C-85B7E3EA9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качестве макси выбирать яркий пик с областью вокруг</a:t>
            </a:r>
          </a:p>
          <a:p>
            <a:r>
              <a:rPr lang="ru-RU" dirty="0"/>
              <a:t>Преобразовать последний слой таким образом, что на выходе выдавались сегменты с образами петель</a:t>
            </a:r>
          </a:p>
          <a:p>
            <a:r>
              <a:rPr lang="ru-RU" dirty="0"/>
              <a:t>Объединять окна с участками для всей хромосомы</a:t>
            </a:r>
          </a:p>
          <a:p>
            <a:r>
              <a:rPr lang="ru-RU" dirty="0"/>
              <a:t>Применить к полученным результатам операции нахождения средней петли и </a:t>
            </a:r>
            <a:r>
              <a:rPr lang="ru-RU" dirty="0" err="1"/>
              <a:t>шкалирования</a:t>
            </a:r>
            <a:r>
              <a:rPr lang="ru-RU" dirty="0"/>
              <a:t> для интерпретации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318033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746B-7088-6641-B965-35D7EA3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Петли на </a:t>
            </a:r>
            <a:r>
              <a:rPr lang="en-US" dirty="0"/>
              <a:t>Hi-C</a:t>
            </a:r>
            <a:r>
              <a:rPr lang="ru-RU" dirty="0"/>
              <a:t> картах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6903FB-FF62-584A-9648-CC72AD145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71" t="17934" r="25497" b="6938"/>
          <a:stretch/>
        </p:blipFill>
        <p:spPr>
          <a:xfrm>
            <a:off x="257264" y="2188611"/>
            <a:ext cx="4314736" cy="442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42CF49-0267-344E-B5C0-6C20D8A4C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75" t="17372" r="24952" b="6943"/>
          <a:stretch/>
        </p:blipFill>
        <p:spPr>
          <a:xfrm>
            <a:off x="4681617" y="2188611"/>
            <a:ext cx="4357959" cy="4379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A85FC5-A0B6-5A4C-B63F-1ED864D0BCCA}"/>
              </a:ext>
            </a:extLst>
          </p:cNvPr>
          <p:cNvSpPr txBox="1"/>
          <p:nvPr/>
        </p:nvSpPr>
        <p:spPr>
          <a:xfrm>
            <a:off x="1196068" y="1836318"/>
            <a:ext cx="211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Dicty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01794-DF7B-1242-97C1-F22879C5F088}"/>
              </a:ext>
            </a:extLst>
          </p:cNvPr>
          <p:cNvSpPr txBox="1"/>
          <p:nvPr/>
        </p:nvSpPr>
        <p:spPr>
          <a:xfrm>
            <a:off x="6069371" y="1836318"/>
            <a:ext cx="211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Человек</a:t>
            </a:r>
          </a:p>
        </p:txBody>
      </p:sp>
    </p:spTree>
    <p:extLst>
      <p:ext uri="{BB962C8B-B14F-4D97-AF65-F5344CB8AC3E}">
        <p14:creationId xmlns:p14="http://schemas.microsoft.com/office/powerpoint/2010/main" val="232519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Сравнение произвольных петель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196068" y="1836318"/>
            <a:ext cx="211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Dicty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6069371" y="1836318"/>
            <a:ext cx="211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Человек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0C0B9B-A254-8746-8E3D-00337C399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1" t="22857" r="32738" b="14444"/>
          <a:stretch/>
        </p:blipFill>
        <p:spPr>
          <a:xfrm>
            <a:off x="416378" y="2236428"/>
            <a:ext cx="3551465" cy="360624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C542C2-4AD5-C441-AE57-D1491BA4F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3" t="19206" r="32738" b="18095"/>
          <a:stretch/>
        </p:blipFill>
        <p:spPr>
          <a:xfrm>
            <a:off x="4767943" y="2198212"/>
            <a:ext cx="3616778" cy="36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5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AB7FB-C400-EC41-9165-1331687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Мотивация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8A2EA-DAD8-FF4B-8B80-7A1CEEC2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Имеются </a:t>
            </a:r>
            <a:r>
              <a:rPr lang="en-US" dirty="0"/>
              <a:t>Hi</a:t>
            </a:r>
            <a:r>
              <a:rPr lang="ru-RU" dirty="0"/>
              <a:t>-</a:t>
            </a:r>
            <a:r>
              <a:rPr lang="en-US" dirty="0"/>
              <a:t>C</a:t>
            </a:r>
            <a:r>
              <a:rPr lang="ru-RU" dirty="0"/>
              <a:t> карты хроматина </a:t>
            </a:r>
            <a:r>
              <a:rPr lang="en-US" dirty="0" err="1"/>
              <a:t>Dictyostelium</a:t>
            </a:r>
            <a:r>
              <a:rPr lang="en-US" dirty="0"/>
              <a:t>`</a:t>
            </a:r>
            <a:r>
              <a:rPr lang="ru-RU" dirty="0"/>
              <a:t>а, полученные в лаборатории С.В. Разина (ИБГ РАН) на которых вручную размечены координаты, размеры и типы петель (на хромосомах 1</a:t>
            </a:r>
            <a:r>
              <a:rPr lang="en-US" dirty="0"/>
              <a:t>, 5</a:t>
            </a:r>
            <a:r>
              <a:rPr lang="ru-RU" dirty="0"/>
              <a:t> и 6). На данный момент не существует программы, которая могла быть предсказать петли на </a:t>
            </a:r>
            <a:r>
              <a:rPr lang="en-US" dirty="0"/>
              <a:t>Hi</a:t>
            </a:r>
            <a:r>
              <a:rPr lang="ru-RU" dirty="0"/>
              <a:t>-</a:t>
            </a:r>
            <a:r>
              <a:rPr lang="en-US" dirty="0"/>
              <a:t>C</a:t>
            </a:r>
            <a:r>
              <a:rPr lang="ru-RU" dirty="0"/>
              <a:t> карте </a:t>
            </a:r>
            <a:r>
              <a:rPr lang="en-US" dirty="0" err="1"/>
              <a:t>Dictyostelium</a:t>
            </a:r>
            <a:r>
              <a:rPr lang="en-US" dirty="0"/>
              <a:t>`</a:t>
            </a:r>
            <a:r>
              <a:rPr lang="ru-RU" dirty="0"/>
              <a:t>а.</a:t>
            </a:r>
          </a:p>
        </p:txBody>
      </p:sp>
    </p:spTree>
    <p:extLst>
      <p:ext uri="{BB962C8B-B14F-4D97-AF65-F5344CB8AC3E}">
        <p14:creationId xmlns:p14="http://schemas.microsoft.com/office/powerpoint/2010/main" val="206449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3B13E-052D-7943-B7E7-D03707D0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5F7DA-487A-A948-9DDE-61ED8AE0B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Создать утилиту для определения петель на изображениях </a:t>
            </a:r>
            <a:r>
              <a:rPr lang="en-US" dirty="0"/>
              <a:t>Hi-C </a:t>
            </a:r>
            <a:r>
              <a:rPr lang="ru-RU" dirty="0"/>
              <a:t>карт для </a:t>
            </a:r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71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7D645-29D4-4047-B444-3D2CDF4D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6BDBA-41E8-424C-8F57-E7046EC38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57412"/>
            <a:ext cx="3832513" cy="298700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Выделить образы с петлями на </a:t>
            </a:r>
            <a:r>
              <a:rPr lang="en-US" dirty="0"/>
              <a:t>Hi-C </a:t>
            </a:r>
            <a:r>
              <a:rPr lang="ru-RU" dirty="0"/>
              <a:t>карте для обучения сети</a:t>
            </a:r>
          </a:p>
          <a:p>
            <a:r>
              <a:rPr lang="ru-RU" dirty="0"/>
              <a:t>Применить </a:t>
            </a:r>
            <a:r>
              <a:rPr lang="ru-RU" dirty="0" err="1"/>
              <a:t>сверточные</a:t>
            </a:r>
            <a:r>
              <a:rPr lang="ru-RU" dirty="0"/>
              <a:t> нейронные сети для нахождения образов с петлями.</a:t>
            </a:r>
          </a:p>
          <a:p>
            <a:r>
              <a:rPr lang="ru-RU" dirty="0"/>
              <a:t>Использовать для обучения данные </a:t>
            </a:r>
            <a:r>
              <a:rPr lang="en-US" dirty="0"/>
              <a:t>Rao </a:t>
            </a:r>
            <a:r>
              <a:rPr lang="ru-RU" dirty="0"/>
              <a:t>по человеку</a:t>
            </a:r>
          </a:p>
          <a:p>
            <a:endParaRPr lang="en-US" dirty="0"/>
          </a:p>
        </p:txBody>
      </p:sp>
      <p:pic>
        <p:nvPicPr>
          <p:cNvPr id="4" name="Объект 7">
            <a:extLst>
              <a:ext uri="{FF2B5EF4-FFF2-40B4-BE49-F238E27FC236}">
                <a16:creationId xmlns:a16="http://schemas.microsoft.com/office/drawing/2014/main" id="{84B5BDEF-B262-3A43-8D39-49BF4A11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18819"/>
            <a:ext cx="3871033" cy="38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7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CC260-9F8A-6746-B4B9-0BA4E0DB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Преобразования </a:t>
            </a:r>
            <a:r>
              <a:rPr lang="en-US" dirty="0"/>
              <a:t>Hi-C </a:t>
            </a:r>
            <a:r>
              <a:rPr lang="ru-RU" dirty="0"/>
              <a:t>карт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CDCB8E-9499-FC47-8FEE-516A15074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Нормировка по диагоналям</a:t>
            </a:r>
          </a:p>
          <a:p>
            <a:r>
              <a:rPr lang="ru-RU" dirty="0"/>
              <a:t>Средние петли</a:t>
            </a:r>
          </a:p>
          <a:p>
            <a:r>
              <a:rPr lang="ru-RU" dirty="0"/>
              <a:t>Средние петли на преобразованных петель к одному размеру </a:t>
            </a:r>
            <a:r>
              <a:rPr lang="en-US" dirty="0"/>
              <a:t>Hi-C </a:t>
            </a:r>
            <a:r>
              <a:rPr lang="ru-RU" dirty="0"/>
              <a:t>участках</a:t>
            </a:r>
          </a:p>
          <a:p>
            <a:r>
              <a:rPr lang="en-US" dirty="0"/>
              <a:t>Scaling </a:t>
            </a:r>
            <a:r>
              <a:rPr lang="ru-RU" dirty="0"/>
              <a:t>петель и меж-петельных участков</a:t>
            </a:r>
          </a:p>
        </p:txBody>
      </p:sp>
    </p:spTree>
    <p:extLst>
      <p:ext uri="{BB962C8B-B14F-4D97-AF65-F5344CB8AC3E}">
        <p14:creationId xmlns:p14="http://schemas.microsoft.com/office/powerpoint/2010/main" val="243584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2C670-2659-134E-8054-A827CF06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Нормирование </a:t>
            </a:r>
            <a:r>
              <a:rPr lang="en-US" sz="4000" dirty="0"/>
              <a:t>Hi-C </a:t>
            </a:r>
            <a:r>
              <a:rPr lang="ru-RU" sz="4000" dirty="0"/>
              <a:t>по диагоналям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5D4513-2805-F44F-8251-8234F711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758" t="11000" r="14041" b="10377"/>
          <a:stretch/>
        </p:blipFill>
        <p:spPr>
          <a:xfrm>
            <a:off x="4456253" y="1942562"/>
            <a:ext cx="4687747" cy="471288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3A5B50-8E03-8949-B686-9AB22149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6" t="9026" r="14601" b="10442"/>
          <a:stretch/>
        </p:blipFill>
        <p:spPr>
          <a:xfrm>
            <a:off x="0" y="1851950"/>
            <a:ext cx="4624024" cy="48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067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5693</TotalTime>
  <Words>564</Words>
  <Application>Microsoft Macintosh PowerPoint</Application>
  <PresentationFormat>Экран (4:3)</PresentationFormat>
  <Paragraphs>72</Paragraphs>
  <Slides>23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Предсказание петель в хроматине Dictyostelium discoideum</vt:lpstr>
      <vt:lpstr>Dictyostelium discoideum</vt:lpstr>
      <vt:lpstr>Петли на Hi-C картах</vt:lpstr>
      <vt:lpstr>Сравнение произвольных петель</vt:lpstr>
      <vt:lpstr>Мотивация</vt:lpstr>
      <vt:lpstr>Постановка задачи</vt:lpstr>
      <vt:lpstr>Решение</vt:lpstr>
      <vt:lpstr>Преобразования Hi-C карт</vt:lpstr>
      <vt:lpstr>Нормирование Hi-C по диагоналям</vt:lpstr>
      <vt:lpstr>Средние петли</vt:lpstr>
      <vt:lpstr>Средние петли, приведенные к одному размеру</vt:lpstr>
      <vt:lpstr>Scaling</vt:lpstr>
      <vt:lpstr>Презентация PowerPoint</vt:lpstr>
      <vt:lpstr>U-Net</vt:lpstr>
      <vt:lpstr>Выбор Hi-C карт для обучения и предсказания</vt:lpstr>
      <vt:lpstr>Выбор Hi-C карт для обучения и предсказания</vt:lpstr>
      <vt:lpstr>Презентация PowerPoint</vt:lpstr>
      <vt:lpstr>Обучение на человеке</vt:lpstr>
      <vt:lpstr>Презентация PowerPoint</vt:lpstr>
      <vt:lpstr>NO Transfer learning для dicty</vt:lpstr>
      <vt:lpstr>Transfer learning для dicty</vt:lpstr>
      <vt:lpstr>Transfer learning для dicty</vt:lpstr>
      <vt:lpstr>Дальнейшие планы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Плискин Александр Маркович</dc:creator>
  <cp:lastModifiedBy>Плискин Александр Маркович</cp:lastModifiedBy>
  <cp:revision>24</cp:revision>
  <dcterms:created xsi:type="dcterms:W3CDTF">2019-06-20T17:48:47Z</dcterms:created>
  <dcterms:modified xsi:type="dcterms:W3CDTF">2019-06-24T16:41:54Z</dcterms:modified>
</cp:coreProperties>
</file>